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2.xml" ContentType="application/vnd.openxmlformats-officedocument.presentationml.notesSlide+xml"/>
  <Override PartName="/ppt/comments/comment2.xml" ContentType="application/vnd.openxmlformats-officedocument.presentationml.comments+xml"/>
  <Override PartName="/ppt/notesSlides/notesSlide3.xml" ContentType="application/vnd.openxmlformats-officedocument.presentationml.notesSlide+xml"/>
  <Override PartName="/ppt/comments/comment3.xml" ContentType="application/vnd.openxmlformats-officedocument.presentationml.comments+xml"/>
  <Override PartName="/ppt/notesSlides/notesSlide4.xml" ContentType="application/vnd.openxmlformats-officedocument.presentationml.notesSlide+xml"/>
  <Override PartName="/ppt/comments/comment4.xml" ContentType="application/vnd.openxmlformats-officedocument.presentationml.comments+xml"/>
  <Override PartName="/ppt/notesSlides/notesSlide5.xml" ContentType="application/vnd.openxmlformats-officedocument.presentationml.notesSlide+xml"/>
  <Override PartName="/ppt/comments/comment5.xml" ContentType="application/vnd.openxmlformats-officedocument.presentationml.comments+xml"/>
  <Override PartName="/ppt/notesSlides/notesSlide6.xml" ContentType="application/vnd.openxmlformats-officedocument.presentationml.notesSlide+xml"/>
  <Override PartName="/ppt/comments/comment6.xml" ContentType="application/vnd.openxmlformats-officedocument.presentationml.comments+xml"/>
  <Override PartName="/ppt/notesSlides/notesSlide7.xml" ContentType="application/vnd.openxmlformats-officedocument.presentationml.notesSlide+xml"/>
  <Override PartName="/ppt/comments/comment7.xml" ContentType="application/vnd.openxmlformats-officedocument.presentationml.comments+xml"/>
  <Override PartName="/ppt/notesSlides/notesSlide8.xml" ContentType="application/vnd.openxmlformats-officedocument.presentationml.notesSlide+xml"/>
  <Override PartName="/ppt/comments/comment8.xml" ContentType="application/vnd.openxmlformats-officedocument.presentationml.comments+xml"/>
  <Override PartName="/ppt/notesSlides/notesSlide9.xml" ContentType="application/vnd.openxmlformats-officedocument.presentationml.notesSlide+xml"/>
  <Override PartName="/ppt/comments/comment9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68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ve-Marie Lanza" initials="EMCL" lastIdx="1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-128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commentAuthors" Target="commentAuthors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0-04-12T17:29:30.150" idx="1">
    <p:pos x="10" y="-469"/>
    <p:text>Adjusted colors to align with corporate PowerPoint template</p:tex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0-04-12T17:29:30.150" idx="4">
    <p:pos x="10" y="-469"/>
    <p:text>Adjusted colors to align with corporate PowerPoint template</p:tex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0-04-12T17:29:30.150" idx="5">
    <p:pos x="10" y="-469"/>
    <p:text>Adjusted colors to align with corporate PowerPoint template</p:tex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0-04-12T17:29:30.150" idx="6">
    <p:pos x="10" y="-469"/>
    <p:text>Adjusted colors to align with corporate PowerPoint template</p:text>
  </p:cm>
</p:cmLst>
</file>

<file path=ppt/comments/comment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0-04-12T17:29:30.150" idx="7">
    <p:pos x="10" y="-469"/>
    <p:text>Adjusted colors to align with corporate PowerPoint template</p:text>
  </p:cm>
</p:cmLst>
</file>

<file path=ppt/comments/comment6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0-04-12T17:29:30.150" idx="8">
    <p:pos x="10" y="-469"/>
    <p:text>Adjusted colors to align with corporate PowerPoint template</p:text>
  </p:cm>
</p:cmLst>
</file>

<file path=ppt/comments/comment7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0-04-12T17:29:30.150" idx="9">
    <p:pos x="10" y="-469"/>
    <p:text>Adjusted colors to align with corporate PowerPoint template</p:text>
  </p:cm>
</p:cmLst>
</file>

<file path=ppt/comments/comment8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0-04-12T17:29:30.150" idx="10">
    <p:pos x="10" y="-469"/>
    <p:text>Adjusted colors to align with corporate PowerPoint template</p:text>
  </p:cm>
</p:cmLst>
</file>

<file path=ppt/comments/comment9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0-04-12T17:29:30.150" idx="11">
    <p:pos x="10" y="-469"/>
    <p:text>Adjusted colors to align with corporate PowerPoint template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76A169-77C9-2242-B8E0-5225F2A86DDF}" type="datetimeFigureOut">
              <a:rPr lang="en-US" smtClean="0"/>
              <a:t>12/10/12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482E58-DCE8-024F-8394-8595924D7D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9724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ACE2203-D722-42F6-82E5-061512C14FD3}" type="slidenum">
              <a:rPr lang="en-US">
                <a:latin typeface="Arial" pitchFamily="-72" charset="0"/>
                <a:ea typeface="ＭＳ Ｐゴシック" pitchFamily="-72" charset="-128"/>
                <a:cs typeface="ＭＳ Ｐゴシック" pitchFamily="-72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>
              <a:latin typeface="Arial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lIns="91433" tIns="45717" rIns="91433" bIns="45717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ACE2203-D722-42F6-82E5-061512C14FD3}" type="slidenum">
              <a:rPr lang="en-US">
                <a:latin typeface="Arial" pitchFamily="-72" charset="0"/>
                <a:ea typeface="ＭＳ Ｐゴシック" pitchFamily="-72" charset="-128"/>
                <a:cs typeface="ＭＳ Ｐゴシック" pitchFamily="-72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>
              <a:latin typeface="Arial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lIns="91433" tIns="45717" rIns="91433" bIns="45717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ACE2203-D722-42F6-82E5-061512C14FD3}" type="slidenum">
              <a:rPr lang="en-US">
                <a:latin typeface="Arial" pitchFamily="-72" charset="0"/>
                <a:ea typeface="ＭＳ Ｐゴシック" pitchFamily="-72" charset="-128"/>
                <a:cs typeface="ＭＳ Ｐゴシック" pitchFamily="-72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>
              <a:latin typeface="Arial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lIns="91433" tIns="45717" rIns="91433" bIns="45717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ACE2203-D722-42F6-82E5-061512C14FD3}" type="slidenum">
              <a:rPr lang="en-US">
                <a:latin typeface="Arial" pitchFamily="-72" charset="0"/>
                <a:ea typeface="ＭＳ Ｐゴシック" pitchFamily="-72" charset="-128"/>
                <a:cs typeface="ＭＳ Ｐゴシック" pitchFamily="-72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>
              <a:latin typeface="Arial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lIns="91433" tIns="45717" rIns="91433" bIns="45717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ACE2203-D722-42F6-82E5-061512C14FD3}" type="slidenum">
              <a:rPr lang="en-US">
                <a:latin typeface="Arial" pitchFamily="-72" charset="0"/>
                <a:ea typeface="ＭＳ Ｐゴシック" pitchFamily="-72" charset="-128"/>
                <a:cs typeface="ＭＳ Ｐゴシック" pitchFamily="-72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>
              <a:latin typeface="Arial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lIns="91433" tIns="45717" rIns="91433" bIns="45717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ACE2203-D722-42F6-82E5-061512C14FD3}" type="slidenum">
              <a:rPr lang="en-US">
                <a:latin typeface="Arial" pitchFamily="-72" charset="0"/>
                <a:ea typeface="ＭＳ Ｐゴシック" pitchFamily="-72" charset="-128"/>
                <a:cs typeface="ＭＳ Ｐゴシック" pitchFamily="-72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>
              <a:latin typeface="Arial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lIns="91433" tIns="45717" rIns="91433" bIns="45717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ACE2203-D722-42F6-82E5-061512C14FD3}" type="slidenum">
              <a:rPr lang="en-US">
                <a:latin typeface="Arial" pitchFamily="-72" charset="0"/>
                <a:ea typeface="ＭＳ Ｐゴシック" pitchFamily="-72" charset="-128"/>
                <a:cs typeface="ＭＳ Ｐゴシック" pitchFamily="-72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>
              <a:latin typeface="Arial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lIns="91433" tIns="45717" rIns="91433" bIns="45717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ACE2203-D722-42F6-82E5-061512C14FD3}" type="slidenum">
              <a:rPr lang="en-US">
                <a:latin typeface="Arial" pitchFamily="-72" charset="0"/>
                <a:ea typeface="ＭＳ Ｐゴシック" pitchFamily="-72" charset="-128"/>
                <a:cs typeface="ＭＳ Ｐゴシック" pitchFamily="-72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>
              <a:latin typeface="Arial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lIns="91433" tIns="45717" rIns="91433" bIns="45717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ACE2203-D722-42F6-82E5-061512C14FD3}" type="slidenum">
              <a:rPr lang="en-US">
                <a:latin typeface="Arial" pitchFamily="-72" charset="0"/>
                <a:ea typeface="ＭＳ Ｐゴシック" pitchFamily="-72" charset="-128"/>
                <a:cs typeface="ＭＳ Ｐゴシック" pitchFamily="-72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>
              <a:latin typeface="Arial" pitchFamily="-72" charset="0"/>
              <a:ea typeface="ＭＳ Ｐゴシック" pitchFamily="-72" charset="-128"/>
              <a:cs typeface="ＭＳ Ｐゴシック" pitchFamily="-72" charset="-128"/>
            </a:endParaRPr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lIns="91433" tIns="45717" rIns="91433" bIns="45717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11D00-057B-2E41-85FB-1233CAE3C73C}" type="datetimeFigureOut">
              <a:rPr lang="en-US" smtClean="0"/>
              <a:t>12/10/12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52F8-301F-BB46-AD27-413EA8D064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637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11D00-057B-2E41-85FB-1233CAE3C73C}" type="datetimeFigureOut">
              <a:rPr lang="en-US" smtClean="0"/>
              <a:t>12/10/12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52F8-301F-BB46-AD27-413EA8D064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31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11D00-057B-2E41-85FB-1233CAE3C73C}" type="datetimeFigureOut">
              <a:rPr lang="en-US" smtClean="0"/>
              <a:t>12/10/12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52F8-301F-BB46-AD27-413EA8D064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255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11D00-057B-2E41-85FB-1233CAE3C73C}" type="datetimeFigureOut">
              <a:rPr lang="en-US" smtClean="0"/>
              <a:t>12/10/12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52F8-301F-BB46-AD27-413EA8D064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577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11D00-057B-2E41-85FB-1233CAE3C73C}" type="datetimeFigureOut">
              <a:rPr lang="en-US" smtClean="0"/>
              <a:t>12/10/12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52F8-301F-BB46-AD27-413EA8D064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777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11D00-057B-2E41-85FB-1233CAE3C73C}" type="datetimeFigureOut">
              <a:rPr lang="en-US" smtClean="0"/>
              <a:t>12/10/12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52F8-301F-BB46-AD27-413EA8D064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021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11D00-057B-2E41-85FB-1233CAE3C73C}" type="datetimeFigureOut">
              <a:rPr lang="en-US" smtClean="0"/>
              <a:t>12/10/12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52F8-301F-BB46-AD27-413EA8D064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529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11D00-057B-2E41-85FB-1233CAE3C73C}" type="datetimeFigureOut">
              <a:rPr lang="en-US" smtClean="0"/>
              <a:t>12/10/12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52F8-301F-BB46-AD27-413EA8D064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5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11D00-057B-2E41-85FB-1233CAE3C73C}" type="datetimeFigureOut">
              <a:rPr lang="en-US" smtClean="0"/>
              <a:t>12/10/12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52F8-301F-BB46-AD27-413EA8D064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944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11D00-057B-2E41-85FB-1233CAE3C73C}" type="datetimeFigureOut">
              <a:rPr lang="en-US" smtClean="0"/>
              <a:t>12/10/12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52F8-301F-BB46-AD27-413EA8D064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911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11D00-057B-2E41-85FB-1233CAE3C73C}" type="datetimeFigureOut">
              <a:rPr lang="en-US" smtClean="0"/>
              <a:t>12/10/12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F52F8-301F-BB46-AD27-413EA8D064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329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411D00-057B-2E41-85FB-1233CAE3C73C}" type="datetimeFigureOut">
              <a:rPr lang="en-US" smtClean="0"/>
              <a:t>12/10/12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8F52F8-301F-BB46-AD27-413EA8D064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77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4" Type="http://schemas.openxmlformats.org/officeDocument/2006/relationships/comments" Target="../comments/comment9.xm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4" Type="http://schemas.openxmlformats.org/officeDocument/2006/relationships/comments" Target="../comments/comment1.xm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4" Type="http://schemas.openxmlformats.org/officeDocument/2006/relationships/comments" Target="../comments/comment2.xm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4" Type="http://schemas.openxmlformats.org/officeDocument/2006/relationships/comments" Target="../comments/comment3.xm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4" Type="http://schemas.openxmlformats.org/officeDocument/2006/relationships/comments" Target="../comments/comment4.xm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4" Type="http://schemas.openxmlformats.org/officeDocument/2006/relationships/comments" Target="../comments/comment5.xm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4" Type="http://schemas.openxmlformats.org/officeDocument/2006/relationships/comments" Target="../comments/comment6.xm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4" Type="http://schemas.openxmlformats.org/officeDocument/2006/relationships/comments" Target="../comments/comment7.xm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4" Type="http://schemas.openxmlformats.org/officeDocument/2006/relationships/comments" Target="../comments/comment8.xml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20294708">
            <a:off x="344319" y="2233978"/>
            <a:ext cx="877341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  <a:latin typeface="Chalkduster"/>
                <a:cs typeface="Chalkduster"/>
              </a:rPr>
              <a:t>Goals, Strategies, Initiatives and Tactics</a:t>
            </a:r>
            <a:endParaRPr lang="en-US" sz="4000" dirty="0">
              <a:solidFill>
                <a:srgbClr val="FF0000"/>
              </a:solidFill>
              <a:latin typeface="Chalkduster"/>
              <a:cs typeface="Chalkduster"/>
            </a:endParaRPr>
          </a:p>
        </p:txBody>
      </p:sp>
      <p:pic>
        <p:nvPicPr>
          <p:cNvPr id="4" name="Picture 3" descr="asg_logo_2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5565" y="2683891"/>
            <a:ext cx="4959499" cy="3504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6373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90484" name="Group 24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929277512"/>
              </p:ext>
            </p:extLst>
          </p:nvPr>
        </p:nvGraphicFramePr>
        <p:xfrm>
          <a:off x="-1588" y="0"/>
          <a:ext cx="9145588" cy="6047178"/>
        </p:xfrm>
        <a:graphic>
          <a:graphicData uri="http://schemas.openxmlformats.org/drawingml/2006/table">
            <a:tbl>
              <a:tblPr/>
              <a:tblGrid>
                <a:gridCol w="2614613"/>
                <a:gridCol w="1319213"/>
                <a:gridCol w="1109662"/>
                <a:gridCol w="4102100"/>
              </a:tblGrid>
              <a:tr h="474057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9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Goal #3:</a:t>
                      </a:r>
                      <a:endParaRPr kumimoji="0" lang="en-US" sz="19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2756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Strategy #3: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8763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Initiative 1:</a:t>
                      </a:r>
                      <a:endParaRPr kumimoji="0" lang="en-US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Tactics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Lead/Support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Timeline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Success Measure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625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93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8763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Initiative 2: 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Tactics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Lead/Support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Timeline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Success Measure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446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994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70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8763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Initiative 3: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61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Tactics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Lead/Support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Timeline</a:t>
                      </a:r>
                    </a:p>
                  </a:txBody>
                  <a:tcPr horzOverflow="overflow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Success Measure</a:t>
                      </a:r>
                    </a:p>
                  </a:txBody>
                  <a:tcPr horzOverflow="overflow">
                    <a:solidFill>
                      <a:schemeClr val="bg2"/>
                    </a:solidFill>
                  </a:tcPr>
                </a:tc>
              </a:tr>
              <a:tr h="3661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solidFill>
                      <a:schemeClr val="bg1"/>
                    </a:solidFill>
                  </a:tcPr>
                </a:tc>
              </a:tr>
              <a:tr h="3661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3" name="Picture 2" descr="asg_logo_2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499579"/>
            <a:ext cx="2899400" cy="2048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930129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90484" name="Group 24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628080188"/>
              </p:ext>
            </p:extLst>
          </p:nvPr>
        </p:nvGraphicFramePr>
        <p:xfrm>
          <a:off x="-1588" y="0"/>
          <a:ext cx="9145588" cy="6047178"/>
        </p:xfrm>
        <a:graphic>
          <a:graphicData uri="http://schemas.openxmlformats.org/drawingml/2006/table">
            <a:tbl>
              <a:tblPr/>
              <a:tblGrid>
                <a:gridCol w="2614613"/>
                <a:gridCol w="1319213"/>
                <a:gridCol w="1109662"/>
                <a:gridCol w="4102100"/>
              </a:tblGrid>
              <a:tr h="474057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9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Goal #1:</a:t>
                      </a:r>
                      <a:endParaRPr kumimoji="0" lang="en-US" sz="19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2756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Strategy #1: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8763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Initiative 1:</a:t>
                      </a:r>
                      <a:endParaRPr kumimoji="0" lang="en-US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Tactics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Lead/Support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Timeline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Success Measure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625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93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8763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Initiative 2: 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Tactics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Lead/Support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Timeline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Success Measure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446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994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70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8763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Initiative 3: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61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Tactics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Lead/Support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Timeline</a:t>
                      </a:r>
                    </a:p>
                  </a:txBody>
                  <a:tcPr horzOverflow="overflow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Success Measure</a:t>
                      </a:r>
                    </a:p>
                  </a:txBody>
                  <a:tcPr horzOverflow="overflow">
                    <a:solidFill>
                      <a:schemeClr val="bg2"/>
                    </a:solidFill>
                  </a:tcPr>
                </a:tc>
              </a:tr>
              <a:tr h="3661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solidFill>
                      <a:schemeClr val="bg1"/>
                    </a:solidFill>
                  </a:tcPr>
                </a:tc>
              </a:tr>
              <a:tr h="3661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3" name="Picture 2" descr="asg_logo_2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499579"/>
            <a:ext cx="2899400" cy="2048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5467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90484" name="Group 24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068080338"/>
              </p:ext>
            </p:extLst>
          </p:nvPr>
        </p:nvGraphicFramePr>
        <p:xfrm>
          <a:off x="-1588" y="0"/>
          <a:ext cx="9145588" cy="6047178"/>
        </p:xfrm>
        <a:graphic>
          <a:graphicData uri="http://schemas.openxmlformats.org/drawingml/2006/table">
            <a:tbl>
              <a:tblPr/>
              <a:tblGrid>
                <a:gridCol w="2614613"/>
                <a:gridCol w="1319213"/>
                <a:gridCol w="1109662"/>
                <a:gridCol w="4102100"/>
              </a:tblGrid>
              <a:tr h="474057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9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Goal #1:</a:t>
                      </a:r>
                      <a:endParaRPr kumimoji="0" lang="en-US" sz="19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2756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Strategy #2: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8763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Initiative 1:</a:t>
                      </a:r>
                      <a:endParaRPr kumimoji="0" lang="en-US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Tactics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Lead/Support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Timeline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Success Measure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625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93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8763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Initiative 2: 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Tactics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Lead/Support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Timeline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Success Measure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446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994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70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8763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Initiative 3: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61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Tactics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Lead/Support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Timeline</a:t>
                      </a:r>
                    </a:p>
                  </a:txBody>
                  <a:tcPr horzOverflow="overflow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Success Measure</a:t>
                      </a:r>
                    </a:p>
                  </a:txBody>
                  <a:tcPr horzOverflow="overflow">
                    <a:solidFill>
                      <a:schemeClr val="bg2"/>
                    </a:solidFill>
                  </a:tcPr>
                </a:tc>
              </a:tr>
              <a:tr h="3661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solidFill>
                      <a:schemeClr val="bg1"/>
                    </a:solidFill>
                  </a:tcPr>
                </a:tc>
              </a:tr>
              <a:tr h="3661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3" name="Picture 2" descr="asg_logo_2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499579"/>
            <a:ext cx="2899400" cy="2048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622920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90484" name="Group 24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188830852"/>
              </p:ext>
            </p:extLst>
          </p:nvPr>
        </p:nvGraphicFramePr>
        <p:xfrm>
          <a:off x="-1588" y="0"/>
          <a:ext cx="9145588" cy="6047178"/>
        </p:xfrm>
        <a:graphic>
          <a:graphicData uri="http://schemas.openxmlformats.org/drawingml/2006/table">
            <a:tbl>
              <a:tblPr/>
              <a:tblGrid>
                <a:gridCol w="2614613"/>
                <a:gridCol w="1319213"/>
                <a:gridCol w="1109662"/>
                <a:gridCol w="4102100"/>
              </a:tblGrid>
              <a:tr h="474057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9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Goal #1:</a:t>
                      </a:r>
                      <a:endParaRPr kumimoji="0" lang="en-US" sz="19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2756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Strategy #3: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8763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Initiative 1:</a:t>
                      </a:r>
                      <a:endParaRPr kumimoji="0" lang="en-US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Tactics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Lead/Support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Timeline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Success Measure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625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93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8763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Initiative 2: 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Tactics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Lead/Support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Timeline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Success Measure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446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994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70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8763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Initiative 3: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61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Tactics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Lead/Support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Timeline</a:t>
                      </a:r>
                    </a:p>
                  </a:txBody>
                  <a:tcPr horzOverflow="overflow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Success Measure</a:t>
                      </a:r>
                    </a:p>
                  </a:txBody>
                  <a:tcPr horzOverflow="overflow">
                    <a:solidFill>
                      <a:schemeClr val="bg2"/>
                    </a:solidFill>
                  </a:tcPr>
                </a:tc>
              </a:tr>
              <a:tr h="3661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solidFill>
                      <a:schemeClr val="bg1"/>
                    </a:solidFill>
                  </a:tcPr>
                </a:tc>
              </a:tr>
              <a:tr h="3661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4" name="Picture 3" descr="asg_logo_2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22675"/>
            <a:ext cx="3149743" cy="2225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622920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90484" name="Group 24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792137684"/>
              </p:ext>
            </p:extLst>
          </p:nvPr>
        </p:nvGraphicFramePr>
        <p:xfrm>
          <a:off x="-1588" y="0"/>
          <a:ext cx="9145588" cy="6047178"/>
        </p:xfrm>
        <a:graphic>
          <a:graphicData uri="http://schemas.openxmlformats.org/drawingml/2006/table">
            <a:tbl>
              <a:tblPr/>
              <a:tblGrid>
                <a:gridCol w="2614613"/>
                <a:gridCol w="1319213"/>
                <a:gridCol w="1109662"/>
                <a:gridCol w="4102100"/>
              </a:tblGrid>
              <a:tr h="474057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9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Goal #2:</a:t>
                      </a:r>
                      <a:endParaRPr kumimoji="0" lang="en-US" sz="19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2756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Strategy #1: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8763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Initiative 1:</a:t>
                      </a:r>
                      <a:endParaRPr kumimoji="0" lang="en-US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Tactics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Lead/Support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Timeline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Success Measure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625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93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8763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Initiative 2: 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Tactics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Lead/Support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Timeline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Success Measure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446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994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70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8763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Initiative 3: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61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Tactics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Lead/Support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Timeline</a:t>
                      </a:r>
                    </a:p>
                  </a:txBody>
                  <a:tcPr horzOverflow="overflow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Success Measure</a:t>
                      </a:r>
                    </a:p>
                  </a:txBody>
                  <a:tcPr horzOverflow="overflow">
                    <a:solidFill>
                      <a:schemeClr val="bg2"/>
                    </a:solidFill>
                  </a:tcPr>
                </a:tc>
              </a:tr>
              <a:tr h="3661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solidFill>
                      <a:schemeClr val="bg1"/>
                    </a:solidFill>
                  </a:tcPr>
                </a:tc>
              </a:tr>
              <a:tr h="3661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3" name="Picture 2" descr="asg_logo_2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23497"/>
            <a:ext cx="3007067" cy="2124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515139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90484" name="Group 24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759763580"/>
              </p:ext>
            </p:extLst>
          </p:nvPr>
        </p:nvGraphicFramePr>
        <p:xfrm>
          <a:off x="-1588" y="0"/>
          <a:ext cx="9145588" cy="6047178"/>
        </p:xfrm>
        <a:graphic>
          <a:graphicData uri="http://schemas.openxmlformats.org/drawingml/2006/table">
            <a:tbl>
              <a:tblPr/>
              <a:tblGrid>
                <a:gridCol w="2614613"/>
                <a:gridCol w="1319213"/>
                <a:gridCol w="1109662"/>
                <a:gridCol w="4102100"/>
              </a:tblGrid>
              <a:tr h="474057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9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Goal #2:</a:t>
                      </a:r>
                      <a:endParaRPr kumimoji="0" lang="en-US" sz="19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2756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Strategy #2: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8763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Initiative 1:</a:t>
                      </a:r>
                      <a:endParaRPr kumimoji="0" lang="en-US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Tactics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Lead/Support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Timeline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Success Measure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625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93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8763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Initiative 2: 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Tactics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Lead/Support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Timeline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Success Measure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446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994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70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8763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Initiative 3: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61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Tactics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Lead/Support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Timeline</a:t>
                      </a:r>
                    </a:p>
                  </a:txBody>
                  <a:tcPr horzOverflow="overflow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Success Measure</a:t>
                      </a:r>
                    </a:p>
                  </a:txBody>
                  <a:tcPr horzOverflow="overflow">
                    <a:solidFill>
                      <a:schemeClr val="bg2"/>
                    </a:solidFill>
                  </a:tcPr>
                </a:tc>
              </a:tr>
              <a:tr h="3661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solidFill>
                      <a:schemeClr val="bg1"/>
                    </a:solidFill>
                  </a:tcPr>
                </a:tc>
              </a:tr>
              <a:tr h="3661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3" name="Picture 2" descr="asg_logo_2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499579"/>
            <a:ext cx="2899400" cy="2048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542902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90484" name="Group 24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160063889"/>
              </p:ext>
            </p:extLst>
          </p:nvPr>
        </p:nvGraphicFramePr>
        <p:xfrm>
          <a:off x="-1588" y="0"/>
          <a:ext cx="9145588" cy="6047178"/>
        </p:xfrm>
        <a:graphic>
          <a:graphicData uri="http://schemas.openxmlformats.org/drawingml/2006/table">
            <a:tbl>
              <a:tblPr/>
              <a:tblGrid>
                <a:gridCol w="2614613"/>
                <a:gridCol w="1319213"/>
                <a:gridCol w="1109662"/>
                <a:gridCol w="4102100"/>
              </a:tblGrid>
              <a:tr h="474057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9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Goal #2:</a:t>
                      </a:r>
                      <a:endParaRPr kumimoji="0" lang="en-US" sz="19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2756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Strategy #3: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8763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Initiative 1:</a:t>
                      </a:r>
                      <a:endParaRPr kumimoji="0" lang="en-US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Tactics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Lead/Support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Timeline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Success Measure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625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93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8763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Initiative 2: 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Tactics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Lead/Support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Timeline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Success Measure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446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994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70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8763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Initiative 3: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61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Tactics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Lead/Support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Timeline</a:t>
                      </a:r>
                    </a:p>
                  </a:txBody>
                  <a:tcPr horzOverflow="overflow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Success Measure</a:t>
                      </a:r>
                    </a:p>
                  </a:txBody>
                  <a:tcPr horzOverflow="overflow">
                    <a:solidFill>
                      <a:schemeClr val="bg2"/>
                    </a:solidFill>
                  </a:tcPr>
                </a:tc>
              </a:tr>
              <a:tr h="3661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solidFill>
                      <a:schemeClr val="bg1"/>
                    </a:solidFill>
                  </a:tcPr>
                </a:tc>
              </a:tr>
              <a:tr h="3661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3" name="Picture 2" descr="asg_logo_2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499579"/>
            <a:ext cx="2899400" cy="2048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192744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90484" name="Group 24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181148728"/>
              </p:ext>
            </p:extLst>
          </p:nvPr>
        </p:nvGraphicFramePr>
        <p:xfrm>
          <a:off x="-1588" y="0"/>
          <a:ext cx="9145588" cy="6047178"/>
        </p:xfrm>
        <a:graphic>
          <a:graphicData uri="http://schemas.openxmlformats.org/drawingml/2006/table">
            <a:tbl>
              <a:tblPr/>
              <a:tblGrid>
                <a:gridCol w="2614613"/>
                <a:gridCol w="1319213"/>
                <a:gridCol w="1109662"/>
                <a:gridCol w="4102100"/>
              </a:tblGrid>
              <a:tr h="474057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9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Goal #3:</a:t>
                      </a:r>
                      <a:endParaRPr kumimoji="0" lang="en-US" sz="19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2756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Strategy #1: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8763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Initiative 1:</a:t>
                      </a:r>
                      <a:endParaRPr kumimoji="0" lang="en-US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Tactics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Lead/Support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Timeline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Success Measure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625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93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8763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Initiative 2: 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Tactics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Lead/Support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Timeline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Success Measure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446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994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70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8763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Initiative 3: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61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Tactics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Lead/Support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Timeline</a:t>
                      </a:r>
                    </a:p>
                  </a:txBody>
                  <a:tcPr horzOverflow="overflow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Success Measure</a:t>
                      </a:r>
                    </a:p>
                  </a:txBody>
                  <a:tcPr horzOverflow="overflow">
                    <a:solidFill>
                      <a:schemeClr val="bg2"/>
                    </a:solidFill>
                  </a:tcPr>
                </a:tc>
              </a:tr>
              <a:tr h="3661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solidFill>
                      <a:schemeClr val="bg1"/>
                    </a:solidFill>
                  </a:tcPr>
                </a:tc>
              </a:tr>
              <a:tr h="3661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3" name="Picture 2" descr="asg_logo_2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499579"/>
            <a:ext cx="2899400" cy="2048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525676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90484" name="Group 24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822956489"/>
              </p:ext>
            </p:extLst>
          </p:nvPr>
        </p:nvGraphicFramePr>
        <p:xfrm>
          <a:off x="-1588" y="0"/>
          <a:ext cx="9145588" cy="6047178"/>
        </p:xfrm>
        <a:graphic>
          <a:graphicData uri="http://schemas.openxmlformats.org/drawingml/2006/table">
            <a:tbl>
              <a:tblPr/>
              <a:tblGrid>
                <a:gridCol w="2614613"/>
                <a:gridCol w="1319213"/>
                <a:gridCol w="1109662"/>
                <a:gridCol w="4102100"/>
              </a:tblGrid>
              <a:tr h="474057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9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Goal #3:</a:t>
                      </a:r>
                      <a:endParaRPr kumimoji="0" lang="en-US" sz="1900" b="0" i="1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02756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Strategy #2: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8763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Initiative 1:</a:t>
                      </a:r>
                      <a:endParaRPr kumimoji="0" lang="en-US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Tactics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Lead/Support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Timeline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Success Measure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625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93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8763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Initiative 2: 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8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Tactics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Lead/Support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Timeline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Success Measure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446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994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70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8763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5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Initiative 3: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661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Tactics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Lead/Support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Timeline</a:t>
                      </a:r>
                    </a:p>
                  </a:txBody>
                  <a:tcPr horzOverflow="overflow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r>
                        <a:rPr kumimoji="0" lang="en-US" sz="11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Success Measure</a:t>
                      </a:r>
                    </a:p>
                  </a:txBody>
                  <a:tcPr horzOverflow="overflow">
                    <a:solidFill>
                      <a:schemeClr val="bg2"/>
                    </a:solidFill>
                  </a:tcPr>
                </a:tc>
              </a:tr>
              <a:tr h="3661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solidFill>
                      <a:schemeClr val="bg1"/>
                    </a:solidFill>
                  </a:tcPr>
                </a:tc>
              </a:tr>
              <a:tr h="3661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35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3" name="Picture 2" descr="asg_logo_2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499579"/>
            <a:ext cx="2899400" cy="2048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853834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9865</TotalTime>
  <Words>358</Words>
  <Application>Microsoft Macintosh PowerPoint</Application>
  <PresentationFormat>On-screen Show (4:3)</PresentationFormat>
  <Paragraphs>163</Paragraphs>
  <Slides>10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2Wire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Goals Strategies Initiatives Tactics</dc:title>
  <dc:creator>Jim Keenan User</dc:creator>
  <cp:lastModifiedBy>Jim Keenan User</cp:lastModifiedBy>
  <cp:revision>6</cp:revision>
  <dcterms:created xsi:type="dcterms:W3CDTF">2011-10-10T18:34:45Z</dcterms:created>
  <dcterms:modified xsi:type="dcterms:W3CDTF">2012-12-10T22:59:49Z</dcterms:modified>
</cp:coreProperties>
</file>